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9" r:id="rId5"/>
    <p:sldId id="261" r:id="rId6"/>
  </p:sldIdLst>
  <p:sldSz cx="7620000" cy="19050000"/>
  <p:notesSz cx="7620000" cy="19050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148"/>
    <a:srgbClr val="02FBDE"/>
    <a:srgbClr val="64FFE1"/>
    <a:srgbClr val="ED3C5C"/>
    <a:srgbClr val="6FFFCB"/>
    <a:srgbClr val="484E50"/>
    <a:srgbClr val="31708C"/>
    <a:srgbClr val="8ED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14"/>
    <p:restoredTop sz="94468"/>
  </p:normalViewPr>
  <p:slideViewPr>
    <p:cSldViewPr>
      <p:cViewPr>
        <p:scale>
          <a:sx n="51" d="100"/>
          <a:sy n="51" d="100"/>
        </p:scale>
        <p:origin x="2120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02000" cy="955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316413" y="0"/>
            <a:ext cx="3302000" cy="955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16AB0-FD6A-034E-AC65-4198CD203226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24125" y="2381250"/>
            <a:ext cx="2571750" cy="6429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62000" y="9167813"/>
            <a:ext cx="6096000" cy="7500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8094325"/>
            <a:ext cx="3302000" cy="955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316413" y="18094325"/>
            <a:ext cx="3302000" cy="955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FFEB0-C31B-224B-8333-4504D23480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289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FFEB0-C31B-224B-8333-4504D23480D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77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FFEB0-C31B-224B-8333-4504D23480D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036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1500" y="5905500"/>
            <a:ext cx="6477000" cy="400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3000" y="10668000"/>
            <a:ext cx="5334000" cy="476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8688" y="16125457"/>
            <a:ext cx="4531311" cy="292454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22137" y="4618177"/>
            <a:ext cx="3907154" cy="2768600"/>
          </a:xfrm>
          <a:custGeom>
            <a:avLst/>
            <a:gdLst/>
            <a:ahLst/>
            <a:cxnLst/>
            <a:rect l="l" t="t" r="r" b="b"/>
            <a:pathLst>
              <a:path w="3907154" h="2768600">
                <a:moveTo>
                  <a:pt x="3708843" y="0"/>
                </a:moveTo>
                <a:lnTo>
                  <a:pt x="197842" y="0"/>
                </a:lnTo>
                <a:lnTo>
                  <a:pt x="152478" y="5224"/>
                </a:lnTo>
                <a:lnTo>
                  <a:pt x="110836" y="20107"/>
                </a:lnTo>
                <a:lnTo>
                  <a:pt x="74101" y="43461"/>
                </a:lnTo>
                <a:lnTo>
                  <a:pt x="43463" y="74098"/>
                </a:lnTo>
                <a:lnTo>
                  <a:pt x="20108" y="110832"/>
                </a:lnTo>
                <a:lnTo>
                  <a:pt x="5225" y="152475"/>
                </a:lnTo>
                <a:lnTo>
                  <a:pt x="0" y="197840"/>
                </a:lnTo>
                <a:lnTo>
                  <a:pt x="0" y="2570366"/>
                </a:lnTo>
                <a:lnTo>
                  <a:pt x="5225" y="2615730"/>
                </a:lnTo>
                <a:lnTo>
                  <a:pt x="20108" y="2657372"/>
                </a:lnTo>
                <a:lnTo>
                  <a:pt x="43463" y="2694106"/>
                </a:lnTo>
                <a:lnTo>
                  <a:pt x="74101" y="2724745"/>
                </a:lnTo>
                <a:lnTo>
                  <a:pt x="110836" y="2748099"/>
                </a:lnTo>
                <a:lnTo>
                  <a:pt x="152478" y="2762983"/>
                </a:lnTo>
                <a:lnTo>
                  <a:pt x="197842" y="2768208"/>
                </a:lnTo>
                <a:lnTo>
                  <a:pt x="3708843" y="2768208"/>
                </a:lnTo>
                <a:lnTo>
                  <a:pt x="3754206" y="2762983"/>
                </a:lnTo>
                <a:lnTo>
                  <a:pt x="3795848" y="2748099"/>
                </a:lnTo>
                <a:lnTo>
                  <a:pt x="3832582" y="2724745"/>
                </a:lnTo>
                <a:lnTo>
                  <a:pt x="3863221" y="2694106"/>
                </a:lnTo>
                <a:lnTo>
                  <a:pt x="3886575" y="2657372"/>
                </a:lnTo>
                <a:lnTo>
                  <a:pt x="3901459" y="2615730"/>
                </a:lnTo>
                <a:lnTo>
                  <a:pt x="3906684" y="2570366"/>
                </a:lnTo>
                <a:lnTo>
                  <a:pt x="3906684" y="197840"/>
                </a:lnTo>
                <a:lnTo>
                  <a:pt x="3901459" y="152475"/>
                </a:lnTo>
                <a:lnTo>
                  <a:pt x="3886575" y="110832"/>
                </a:lnTo>
                <a:lnTo>
                  <a:pt x="3863221" y="74098"/>
                </a:lnTo>
                <a:lnTo>
                  <a:pt x="3832582" y="43461"/>
                </a:lnTo>
                <a:lnTo>
                  <a:pt x="3795848" y="20107"/>
                </a:lnTo>
                <a:lnTo>
                  <a:pt x="3754206" y="5224"/>
                </a:lnTo>
                <a:lnTo>
                  <a:pt x="3708843" y="0"/>
                </a:lnTo>
                <a:close/>
              </a:path>
            </a:pathLst>
          </a:custGeom>
          <a:solidFill>
            <a:srgbClr val="70FF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483746" y="4618939"/>
            <a:ext cx="2740025" cy="2772410"/>
          </a:xfrm>
          <a:custGeom>
            <a:avLst/>
            <a:gdLst/>
            <a:ahLst/>
            <a:cxnLst/>
            <a:rect l="l" t="t" r="r" b="b"/>
            <a:pathLst>
              <a:path w="2740025" h="2772409">
                <a:moveTo>
                  <a:pt x="2572986" y="0"/>
                </a:moveTo>
                <a:lnTo>
                  <a:pt x="166827" y="0"/>
                </a:lnTo>
                <a:lnTo>
                  <a:pt x="122477" y="5959"/>
                </a:lnTo>
                <a:lnTo>
                  <a:pt x="82626" y="22776"/>
                </a:lnTo>
                <a:lnTo>
                  <a:pt x="48862" y="48861"/>
                </a:lnTo>
                <a:lnTo>
                  <a:pt x="22776" y="82625"/>
                </a:lnTo>
                <a:lnTo>
                  <a:pt x="5959" y="122477"/>
                </a:lnTo>
                <a:lnTo>
                  <a:pt x="0" y="166827"/>
                </a:lnTo>
                <a:lnTo>
                  <a:pt x="0" y="2605039"/>
                </a:lnTo>
                <a:lnTo>
                  <a:pt x="5959" y="2649388"/>
                </a:lnTo>
                <a:lnTo>
                  <a:pt x="22776" y="2689240"/>
                </a:lnTo>
                <a:lnTo>
                  <a:pt x="48862" y="2723003"/>
                </a:lnTo>
                <a:lnTo>
                  <a:pt x="82626" y="2749089"/>
                </a:lnTo>
                <a:lnTo>
                  <a:pt x="122477" y="2765907"/>
                </a:lnTo>
                <a:lnTo>
                  <a:pt x="166827" y="2771866"/>
                </a:lnTo>
                <a:lnTo>
                  <a:pt x="2572986" y="2771866"/>
                </a:lnTo>
                <a:lnTo>
                  <a:pt x="2617336" y="2765907"/>
                </a:lnTo>
                <a:lnTo>
                  <a:pt x="2657187" y="2749089"/>
                </a:lnTo>
                <a:lnTo>
                  <a:pt x="2690951" y="2723003"/>
                </a:lnTo>
                <a:lnTo>
                  <a:pt x="2717037" y="2689240"/>
                </a:lnTo>
                <a:lnTo>
                  <a:pt x="2733854" y="2649388"/>
                </a:lnTo>
                <a:lnTo>
                  <a:pt x="2739814" y="2605039"/>
                </a:lnTo>
                <a:lnTo>
                  <a:pt x="2739814" y="166827"/>
                </a:lnTo>
                <a:lnTo>
                  <a:pt x="2733854" y="122477"/>
                </a:lnTo>
                <a:lnTo>
                  <a:pt x="2717037" y="82625"/>
                </a:lnTo>
                <a:lnTo>
                  <a:pt x="2690951" y="48861"/>
                </a:lnTo>
                <a:lnTo>
                  <a:pt x="2657187" y="22776"/>
                </a:lnTo>
                <a:lnTo>
                  <a:pt x="2617336" y="5959"/>
                </a:lnTo>
                <a:lnTo>
                  <a:pt x="2572986" y="0"/>
                </a:lnTo>
                <a:close/>
              </a:path>
            </a:pathLst>
          </a:custGeom>
          <a:solidFill>
            <a:srgbClr val="70FFC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351" y="0"/>
            <a:ext cx="6704066" cy="34454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ED3C5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D4F0E92-D503-1C73-A8FF-5C1DC1ABD56C}"/>
              </a:ext>
            </a:extLst>
          </p:cNvPr>
          <p:cNvSpPr/>
          <p:nvPr userDrawn="1"/>
        </p:nvSpPr>
        <p:spPr>
          <a:xfrm>
            <a:off x="6960185" y="165632"/>
            <a:ext cx="527234" cy="526587"/>
          </a:xfrm>
          <a:custGeom>
            <a:avLst/>
            <a:gdLst/>
            <a:ahLst/>
            <a:cxnLst/>
            <a:rect l="l" t="t" r="r" b="b"/>
            <a:pathLst>
              <a:path w="555967" h="555285">
                <a:moveTo>
                  <a:pt x="0" y="0"/>
                </a:moveTo>
                <a:lnTo>
                  <a:pt x="555968" y="0"/>
                </a:lnTo>
                <a:lnTo>
                  <a:pt x="555968" y="555285"/>
                </a:lnTo>
                <a:lnTo>
                  <a:pt x="0" y="555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15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 l="-8556" t="-32216" r="-26619" b="-88922"/>
            </a:stretch>
          </a:blipFill>
        </p:spPr>
        <p:txBody>
          <a:bodyPr/>
          <a:lstStyle/>
          <a:p>
            <a:endParaRPr lang="pt-BR" sz="1200" dirty="0">
              <a:latin typeface="Ezra" pitchFamily="2" charset="7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ED3C5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1000" y="4381500"/>
            <a:ext cx="33147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924300" y="4381500"/>
            <a:ext cx="33147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ED3C5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8688" y="16125457"/>
            <a:ext cx="4531311" cy="292454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4669" y="-228600"/>
            <a:ext cx="5195330" cy="350864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8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5536" y="161544"/>
            <a:ext cx="533400" cy="533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620000" cy="19050000"/>
          </a:xfrm>
          <a:custGeom>
            <a:avLst/>
            <a:gdLst/>
            <a:ahLst/>
            <a:cxnLst/>
            <a:rect l="l" t="t" r="r" b="b"/>
            <a:pathLst>
              <a:path w="7620000" h="19050000">
                <a:moveTo>
                  <a:pt x="7620000" y="0"/>
                </a:moveTo>
                <a:lnTo>
                  <a:pt x="0" y="0"/>
                </a:lnTo>
                <a:lnTo>
                  <a:pt x="0" y="19049999"/>
                </a:lnTo>
                <a:lnTo>
                  <a:pt x="7620000" y="19049999"/>
                </a:lnTo>
                <a:lnTo>
                  <a:pt x="7620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267" y="291084"/>
            <a:ext cx="3308985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ED3C5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000" y="4381500"/>
            <a:ext cx="68580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90800" y="17716500"/>
            <a:ext cx="24384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1000" y="17716500"/>
            <a:ext cx="17526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86400" y="17716500"/>
            <a:ext cx="17526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Uma imagem contendo segurando, homem, comida, bolo&#10;&#10;O conteúdo gerado por IA pode estar incorreto.">
            <a:extLst>
              <a:ext uri="{FF2B5EF4-FFF2-40B4-BE49-F238E27FC236}">
                <a16:creationId xmlns:a16="http://schemas.microsoft.com/office/drawing/2014/main" id="{40A2E65D-65CC-5560-AAEA-5865E7D85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0" cy="19050000"/>
          </a:xfrm>
          <a:prstGeom prst="rect">
            <a:avLst/>
          </a:prstGeom>
        </p:spPr>
      </p:pic>
      <p:pic>
        <p:nvPicPr>
          <p:cNvPr id="27" name="Imagem 26" descr="Desenho de um cachorro&#10;&#10;O conteúdo gerado por IA pode estar incorreto.">
            <a:extLst>
              <a:ext uri="{FF2B5EF4-FFF2-40B4-BE49-F238E27FC236}">
                <a16:creationId xmlns:a16="http://schemas.microsoft.com/office/drawing/2014/main" id="{174AA5CC-6A32-E6DF-6996-77C4C14149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600" y="8782044"/>
            <a:ext cx="13572562" cy="272415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C0DD09B-9FC3-C08E-8115-56CB2557BC1E}"/>
              </a:ext>
            </a:extLst>
          </p:cNvPr>
          <p:cNvSpPr txBox="1"/>
          <p:nvPr/>
        </p:nvSpPr>
        <p:spPr>
          <a:xfrm>
            <a:off x="381000" y="6324600"/>
            <a:ext cx="3811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Ezra" pitchFamily="2" charset="77"/>
              </a:rPr>
              <a:t>Em 2024</a:t>
            </a:r>
            <a:r>
              <a:rPr lang="pt-BR" sz="1600" b="1" dirty="0">
                <a:latin typeface="Ezra" pitchFamily="2" charset="77"/>
              </a:rPr>
              <a:t>, as vendas cresceram em relação ao último ano!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58F067-7667-2F07-E435-99E0CA5026CC}"/>
              </a:ext>
            </a:extLst>
          </p:cNvPr>
          <p:cNvSpPr txBox="1"/>
          <p:nvPr/>
        </p:nvSpPr>
        <p:spPr>
          <a:xfrm>
            <a:off x="381000" y="8650185"/>
            <a:ext cx="3811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Ezra" pitchFamily="2" charset="77"/>
              </a:rPr>
              <a:t>Dentre os </a:t>
            </a:r>
            <a:r>
              <a:rPr lang="pt-BR" sz="1600" b="1" dirty="0">
                <a:latin typeface="Ezra" pitchFamily="2" charset="77"/>
              </a:rPr>
              <a:t>setores que</a:t>
            </a:r>
          </a:p>
          <a:p>
            <a:r>
              <a:rPr lang="pt-BR" sz="1600" b="1" dirty="0">
                <a:latin typeface="Ezra" pitchFamily="2" charset="77"/>
              </a:rPr>
              <a:t>mais cresceram </a:t>
            </a:r>
            <a:r>
              <a:rPr lang="pt-BR" sz="1600" dirty="0">
                <a:latin typeface="Ezra" pitchFamily="2" charset="77"/>
              </a:rPr>
              <a:t>estão:</a:t>
            </a:r>
            <a:endParaRPr lang="pt-BR" sz="1600" b="1" dirty="0">
              <a:latin typeface="Ezra" pitchFamily="2" charset="77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10C7D5D-2B85-A904-6571-83D3F6B10884}"/>
              </a:ext>
            </a:extLst>
          </p:cNvPr>
          <p:cNvSpPr txBox="1"/>
          <p:nvPr/>
        </p:nvSpPr>
        <p:spPr>
          <a:xfrm>
            <a:off x="1588820" y="12019894"/>
            <a:ext cx="44423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Ezra" pitchFamily="2" charset="77"/>
              </a:rPr>
              <a:t>MAS É NAS </a:t>
            </a:r>
            <a:r>
              <a:rPr lang="pt-BR" sz="1600" b="1" dirty="0">
                <a:latin typeface="Ezra Black" pitchFamily="2" charset="77"/>
              </a:rPr>
              <a:t>REDES SOCIAIS </a:t>
            </a:r>
            <a:r>
              <a:rPr lang="pt-BR" sz="1600" b="1" dirty="0">
                <a:latin typeface="Ezra" pitchFamily="2" charset="77"/>
              </a:rPr>
              <a:t>QUE</a:t>
            </a:r>
            <a:br>
              <a:rPr lang="pt-BR" sz="1600" b="1" dirty="0">
                <a:latin typeface="Ezra" pitchFamily="2" charset="77"/>
              </a:rPr>
            </a:br>
            <a:r>
              <a:rPr lang="pt-BR" sz="1600" b="1" dirty="0">
                <a:latin typeface="Ezra" pitchFamily="2" charset="77"/>
              </a:rPr>
              <a:t>AS CONVERSAS SE INTENSIFICAM!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1BD1C6-FF46-D405-467D-57B19DD6360B}"/>
              </a:ext>
            </a:extLst>
          </p:cNvPr>
          <p:cNvSpPr txBox="1"/>
          <p:nvPr/>
        </p:nvSpPr>
        <p:spPr>
          <a:xfrm>
            <a:off x="1588819" y="14810601"/>
            <a:ext cx="44423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spc="600" dirty="0">
                <a:latin typeface="Ezra Med" pitchFamily="2" charset="77"/>
              </a:rPr>
              <a:t>MÉDIA ENGAJAMENTO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FDBE8EA-8F50-063D-A7C8-64E6A65A4A7D}"/>
              </a:ext>
            </a:extLst>
          </p:cNvPr>
          <p:cNvSpPr txBox="1"/>
          <p:nvPr/>
        </p:nvSpPr>
        <p:spPr>
          <a:xfrm>
            <a:off x="1588819" y="16078200"/>
            <a:ext cx="44423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spc="600" dirty="0">
                <a:latin typeface="Ezra Med" pitchFamily="2" charset="77"/>
              </a:rPr>
              <a:t>INTERAÇÕES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A07AA07-8B2D-02F9-76F3-BB9D357F575D}"/>
              </a:ext>
            </a:extLst>
          </p:cNvPr>
          <p:cNvSpPr txBox="1"/>
          <p:nvPr/>
        </p:nvSpPr>
        <p:spPr>
          <a:xfrm>
            <a:off x="1588819" y="17424288"/>
            <a:ext cx="44423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spc="600" dirty="0">
                <a:latin typeface="Ezra Med" pitchFamily="2" charset="77"/>
              </a:rPr>
              <a:t>VISUALIZAÇÕES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45EC523-CE32-2711-7C0B-9F1DE30E46CC}"/>
              </a:ext>
            </a:extLst>
          </p:cNvPr>
          <p:cNvSpPr txBox="1"/>
          <p:nvPr/>
        </p:nvSpPr>
        <p:spPr>
          <a:xfrm>
            <a:off x="760022" y="9629001"/>
            <a:ext cx="33547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Ezra SemBd" pitchFamily="2" charset="77"/>
              </a:rPr>
              <a:t>COSMÉTICOS &amp; HIGIENE PESSOAL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0E57952-5B1F-6A4C-7748-070FFE87C85D}"/>
              </a:ext>
            </a:extLst>
          </p:cNvPr>
          <p:cNvSpPr txBox="1"/>
          <p:nvPr/>
        </p:nvSpPr>
        <p:spPr>
          <a:xfrm>
            <a:off x="4267200" y="9629001"/>
            <a:ext cx="24403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  <a:latin typeface="Ezra SemBd" pitchFamily="2" charset="77"/>
              </a:rPr>
              <a:t>ÓTICAS &amp; JOALHERIAS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7EC9F99-58DB-85DE-A16F-391163CB645F}"/>
              </a:ext>
            </a:extLst>
          </p:cNvPr>
          <p:cNvSpPr txBox="1"/>
          <p:nvPr/>
        </p:nvSpPr>
        <p:spPr>
          <a:xfrm>
            <a:off x="1219200" y="10314801"/>
            <a:ext cx="1828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Ezra SemBd" pitchFamily="2" charset="77"/>
              </a:rPr>
              <a:t>MÓVEIS, ELETRO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EC25272-33CA-A291-E400-A1CE8F426C1A}"/>
              </a:ext>
            </a:extLst>
          </p:cNvPr>
          <p:cNvSpPr txBox="1"/>
          <p:nvPr/>
        </p:nvSpPr>
        <p:spPr>
          <a:xfrm>
            <a:off x="3276600" y="10314801"/>
            <a:ext cx="2743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Ezra SemBd" pitchFamily="2" charset="77"/>
              </a:rPr>
              <a:t>SUPER E HIPERMERCADOS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C3F0DC1-22F4-0429-E470-579B06D96E99}"/>
              </a:ext>
            </a:extLst>
          </p:cNvPr>
          <p:cNvSpPr txBox="1"/>
          <p:nvPr/>
        </p:nvSpPr>
        <p:spPr>
          <a:xfrm>
            <a:off x="304800" y="11029294"/>
            <a:ext cx="21992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  <a:latin typeface="Ezra SemBd" pitchFamily="2" charset="77"/>
              </a:rPr>
              <a:t>DROGARIAS E FARMA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1E0888F-2086-E840-151B-96F35399F33B}"/>
              </a:ext>
            </a:extLst>
          </p:cNvPr>
          <p:cNvSpPr txBox="1"/>
          <p:nvPr/>
        </p:nvSpPr>
        <p:spPr>
          <a:xfrm>
            <a:off x="2768604" y="11029294"/>
            <a:ext cx="22605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atin typeface="Ezra SemBd" pitchFamily="2" charset="77"/>
              </a:rPr>
              <a:t>RECREAÇÃO E LAZER</a:t>
            </a:r>
          </a:p>
        </p:txBody>
      </p:sp>
      <p:pic>
        <p:nvPicPr>
          <p:cNvPr id="21" name="Imagem 20" descr="Tela de celular com foto de 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id="{384273A9-3881-1E3A-CB57-311AF118F2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35" y="2895600"/>
            <a:ext cx="6353365" cy="2978635"/>
          </a:xfrm>
          <a:prstGeom prst="rect">
            <a:avLst/>
          </a:prstGeom>
        </p:spPr>
      </p:pic>
      <p:pic>
        <p:nvPicPr>
          <p:cNvPr id="23" name="Imagem 22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A4699577-F4E8-E35D-4D4D-23C67D3C75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" t="7464" r="4238" b="13901"/>
          <a:stretch/>
        </p:blipFill>
        <p:spPr>
          <a:xfrm>
            <a:off x="381000" y="5257800"/>
            <a:ext cx="6353365" cy="2978635"/>
          </a:xfrm>
          <a:prstGeom prst="rect">
            <a:avLst/>
          </a:prstGeom>
        </p:spPr>
      </p:pic>
      <p:pic>
        <p:nvPicPr>
          <p:cNvPr id="25" name="Imagem 24" descr="Texto&#10;&#10;O conteúdo gerado por IA pode estar incorreto.">
            <a:extLst>
              <a:ext uri="{FF2B5EF4-FFF2-40B4-BE49-F238E27FC236}">
                <a16:creationId xmlns:a16="http://schemas.microsoft.com/office/drawing/2014/main" id="{C5ED5353-34EC-3818-0A5B-3F26E1B1BF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113204"/>
            <a:ext cx="3200400" cy="3248406"/>
          </a:xfrm>
          <a:prstGeom prst="rect">
            <a:avLst/>
          </a:prstGeom>
        </p:spPr>
      </p:pic>
      <p:pic>
        <p:nvPicPr>
          <p:cNvPr id="29" name="Imagem 28" descr="Texto&#10;&#10;O conteúdo gerado por IA pode estar incorreto.">
            <a:extLst>
              <a:ext uri="{FF2B5EF4-FFF2-40B4-BE49-F238E27FC236}">
                <a16:creationId xmlns:a16="http://schemas.microsoft.com/office/drawing/2014/main" id="{A2DD79D9-4C18-AAAE-B9D7-D0801D776B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14" y="404024"/>
            <a:ext cx="5635786" cy="2290777"/>
          </a:xfrm>
          <a:prstGeom prst="rect">
            <a:avLst/>
          </a:prstGeom>
        </p:spPr>
      </p:pic>
      <p:pic>
        <p:nvPicPr>
          <p:cNvPr id="31" name="Imagem 30" descr="Uma imagem contendo garrafa, placa, comida, relógio&#10;&#10;O conteúdo gerado por IA pode estar incorreto.">
            <a:extLst>
              <a:ext uri="{FF2B5EF4-FFF2-40B4-BE49-F238E27FC236}">
                <a16:creationId xmlns:a16="http://schemas.microsoft.com/office/drawing/2014/main" id="{0D81E822-DC23-235D-4BD6-F962350027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21" y="12613020"/>
            <a:ext cx="5182159" cy="1102980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3A845A-E3E6-5C1C-F801-9496431279C9}"/>
              </a:ext>
            </a:extLst>
          </p:cNvPr>
          <p:cNvSpPr txBox="1"/>
          <p:nvPr/>
        </p:nvSpPr>
        <p:spPr>
          <a:xfrm>
            <a:off x="1447800" y="5059917"/>
            <a:ext cx="472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Ezra" pitchFamily="2" charset="77"/>
              </a:rPr>
              <a:t>O </a:t>
            </a:r>
            <a:r>
              <a:rPr lang="pt-BR" sz="1600" b="1" dirty="0">
                <a:solidFill>
                  <a:srgbClr val="FF2148"/>
                </a:solidFill>
                <a:latin typeface="Ezra" pitchFamily="2" charset="77"/>
              </a:rPr>
              <a:t>Dia das Mães</a:t>
            </a:r>
            <a:r>
              <a:rPr lang="pt-BR" sz="1600" dirty="0">
                <a:solidFill>
                  <a:srgbClr val="FF2148"/>
                </a:solidFill>
                <a:latin typeface="Ezra" pitchFamily="2" charset="77"/>
              </a:rPr>
              <a:t> </a:t>
            </a:r>
            <a:r>
              <a:rPr lang="pt-BR" sz="1600" dirty="0">
                <a:latin typeface="Ezra" pitchFamily="2" charset="77"/>
              </a:rPr>
              <a:t>se destaca como</a:t>
            </a:r>
            <a:br>
              <a:rPr lang="pt-BR" sz="1600" dirty="0">
                <a:latin typeface="Ezra" pitchFamily="2" charset="77"/>
              </a:rPr>
            </a:br>
            <a:r>
              <a:rPr lang="pt-BR" sz="1600" dirty="0">
                <a:latin typeface="Ezra" pitchFamily="2" charset="77"/>
              </a:rPr>
              <a:t>uma das </a:t>
            </a:r>
            <a:r>
              <a:rPr lang="pt-BR" sz="1600" b="1" dirty="0">
                <a:latin typeface="Ezra" pitchFamily="2" charset="77"/>
              </a:rPr>
              <a:t>principais datas do varejo.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E910E09-38D6-1431-AFE4-7D55E6905384}"/>
              </a:ext>
            </a:extLst>
          </p:cNvPr>
          <p:cNvSpPr txBox="1"/>
          <p:nvPr/>
        </p:nvSpPr>
        <p:spPr>
          <a:xfrm>
            <a:off x="1588820" y="17872054"/>
            <a:ext cx="444236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" dirty="0">
                <a:latin typeface="Ezra Light" pitchFamily="2" charset="77"/>
              </a:rPr>
              <a:t>Fonte: </a:t>
            </a:r>
            <a:r>
              <a:rPr lang="pt-BR" sz="800" dirty="0" err="1">
                <a:latin typeface="Ezra Light" pitchFamily="2" charset="77"/>
              </a:rPr>
              <a:t>Sprout</a:t>
            </a:r>
            <a:r>
              <a:rPr lang="pt-BR" sz="800" dirty="0">
                <a:latin typeface="Ezra Light" pitchFamily="2" charset="77"/>
              </a:rPr>
              <a:t> Social (01/05-15/05/2024)</a:t>
            </a:r>
          </a:p>
        </p:txBody>
      </p:sp>
    </p:spTree>
    <p:extLst>
      <p:ext uri="{BB962C8B-B14F-4D97-AF65-F5344CB8AC3E}">
        <p14:creationId xmlns:p14="http://schemas.microsoft.com/office/powerpoint/2010/main" val="3045842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4" descr="Desenho de uma pessoa&#10;&#10;O conteúdo gerado por IA pode estar incorreto.">
            <a:extLst>
              <a:ext uri="{FF2B5EF4-FFF2-40B4-BE49-F238E27FC236}">
                <a16:creationId xmlns:a16="http://schemas.microsoft.com/office/drawing/2014/main" id="{5BE4B251-A8A7-1D3D-07CF-6F62E30A2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0" cy="19050000"/>
          </a:xfrm>
          <a:prstGeom prst="rect">
            <a:avLst/>
          </a:prstGeom>
        </p:spPr>
      </p:pic>
      <p:pic>
        <p:nvPicPr>
          <p:cNvPr id="23" name="Imagem 2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CDB27E77-DC24-6ED1-138A-4B5FE7E5B7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1029041"/>
            <a:ext cx="6927273" cy="4823785"/>
          </a:xfrm>
          <a:prstGeom prst="rect">
            <a:avLst/>
          </a:prstGeom>
        </p:spPr>
      </p:pic>
      <p:pic>
        <p:nvPicPr>
          <p:cNvPr id="31" name="Imagem 30" descr="Text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16BD6ED4-6B81-7E80-A213-8AC6E43C1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13585352"/>
            <a:ext cx="8382000" cy="188324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B1E99F7-A95C-DAB8-5D6D-1FD5BE048C90}"/>
              </a:ext>
            </a:extLst>
          </p:cNvPr>
          <p:cNvSpPr txBox="1"/>
          <p:nvPr/>
        </p:nvSpPr>
        <p:spPr>
          <a:xfrm>
            <a:off x="1175537" y="8817796"/>
            <a:ext cx="52689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Ezra" pitchFamily="2" charset="77"/>
              </a:rPr>
              <a:t>AGORA QUE VOCÊ SABE QUE</a:t>
            </a:r>
          </a:p>
          <a:p>
            <a:pPr algn="ctr"/>
            <a:r>
              <a:rPr lang="pt-BR" sz="1600" b="1" dirty="0">
                <a:latin typeface="Ezra" pitchFamily="2" charset="77"/>
              </a:rPr>
              <a:t>O CONSUMIDOR ESTÁ NAS REDES SOCIAIS,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02F726-D53C-9FE8-4BBD-D544091583F9}"/>
              </a:ext>
            </a:extLst>
          </p:cNvPr>
          <p:cNvSpPr txBox="1"/>
          <p:nvPr/>
        </p:nvSpPr>
        <p:spPr>
          <a:xfrm>
            <a:off x="1175537" y="1410041"/>
            <a:ext cx="52689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Ezra" pitchFamily="2" charset="77"/>
              </a:rPr>
              <a:t>Analisando os </a:t>
            </a:r>
            <a:r>
              <a:rPr lang="pt-BR" sz="1600" b="1" dirty="0">
                <a:latin typeface="Ezra" pitchFamily="2" charset="77"/>
              </a:rPr>
              <a:t>consumidores de 18 a 45 anos, que entre as datas comemorativas, gastam mais dinheiro com o Dia das Mães</a:t>
            </a:r>
            <a:r>
              <a:rPr lang="pt-BR" sz="1600" dirty="0">
                <a:latin typeface="Ezra" pitchFamily="2" charset="77"/>
              </a:rPr>
              <a:t>:</a:t>
            </a:r>
            <a:endParaRPr lang="pt-BR" sz="1600" b="1" dirty="0">
              <a:latin typeface="Ezra" pitchFamily="2" charset="77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6DD01E2-2CEC-A67B-5430-0675625DAF76}"/>
              </a:ext>
            </a:extLst>
          </p:cNvPr>
          <p:cNvSpPr txBox="1"/>
          <p:nvPr/>
        </p:nvSpPr>
        <p:spPr>
          <a:xfrm>
            <a:off x="1175537" y="4153241"/>
            <a:ext cx="52689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Ezra" pitchFamily="2" charset="77"/>
              </a:rPr>
              <a:t>Além disso, eles são </a:t>
            </a:r>
            <a:r>
              <a:rPr lang="pt-BR" sz="1600" b="1" dirty="0">
                <a:solidFill>
                  <a:srgbClr val="FF2148"/>
                </a:solidFill>
                <a:latin typeface="Ezra" pitchFamily="2" charset="77"/>
              </a:rPr>
              <a:t>26% mais propensos</a:t>
            </a:r>
            <a:br>
              <a:rPr lang="pt-BR" sz="1600" b="1" dirty="0">
                <a:solidFill>
                  <a:srgbClr val="FF2148"/>
                </a:solidFill>
                <a:latin typeface="Ezra" pitchFamily="2" charset="77"/>
              </a:rPr>
            </a:br>
            <a:r>
              <a:rPr lang="pt-BR" sz="1600" b="1" dirty="0">
                <a:solidFill>
                  <a:srgbClr val="FF2148"/>
                </a:solidFill>
                <a:latin typeface="Ezra" pitchFamily="2" charset="77"/>
              </a:rPr>
              <a:t>a seguir recomendações de influenciadores na hora ﻿de decidir o que comprar,</a:t>
            </a:r>
            <a:br>
              <a:rPr lang="pt-BR" sz="1600" b="1" dirty="0">
                <a:solidFill>
                  <a:srgbClr val="FF2148"/>
                </a:solidFill>
                <a:latin typeface="Ezra" pitchFamily="2" charset="77"/>
              </a:rPr>
            </a:br>
            <a:r>
              <a:rPr lang="pt-BR" sz="1600" b="1" dirty="0">
                <a:solidFill>
                  <a:srgbClr val="FF2148"/>
                </a:solidFill>
                <a:latin typeface="Ezra" pitchFamily="2" charset="77"/>
              </a:rPr>
              <a:t>do que a média da população.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DF325B8-D659-1170-5687-CE8A3DA4AFE6}"/>
              </a:ext>
            </a:extLst>
          </p:cNvPr>
          <p:cNvSpPr txBox="1"/>
          <p:nvPr/>
        </p:nvSpPr>
        <p:spPr>
          <a:xfrm>
            <a:off x="443394" y="3119348"/>
            <a:ext cx="2090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Ezra Med" pitchFamily="2" charset="77"/>
              </a:rPr>
              <a:t>ACESSAM</a:t>
            </a:r>
          </a:p>
          <a:p>
            <a:pPr algn="ctr"/>
            <a:r>
              <a:rPr lang="pt-BR" sz="1200" dirty="0">
                <a:latin typeface="Ezra Med" pitchFamily="2" charset="77"/>
              </a:rPr>
              <a:t>REDES SOCIAIS</a:t>
            </a:r>
            <a:endParaRPr lang="pt-BR" sz="1200" dirty="0">
              <a:solidFill>
                <a:srgbClr val="FF2148"/>
              </a:solidFill>
              <a:latin typeface="Ezra Med" pitchFamily="2" charset="77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F58877C-4CD5-2A28-6FA4-31C435D8E3D2}"/>
              </a:ext>
            </a:extLst>
          </p:cNvPr>
          <p:cNvSpPr txBox="1"/>
          <p:nvPr/>
        </p:nvSpPr>
        <p:spPr>
          <a:xfrm>
            <a:off x="2797659" y="3119348"/>
            <a:ext cx="20177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Ezra Med" pitchFamily="2" charset="77"/>
              </a:rPr>
              <a:t>ACESSAM</a:t>
            </a:r>
          </a:p>
          <a:p>
            <a:pPr algn="ctr"/>
            <a:r>
              <a:rPr lang="pt-BR" sz="1200" dirty="0">
                <a:latin typeface="Ezra Med" pitchFamily="2" charset="77"/>
              </a:rPr>
              <a:t>+ 10 X POR DIA</a:t>
            </a:r>
            <a:endParaRPr lang="pt-BR" sz="1200" dirty="0">
              <a:solidFill>
                <a:srgbClr val="FF2148"/>
              </a:solidFill>
              <a:latin typeface="Ezra Med" pitchFamily="2" charset="77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E01B87-8987-713A-2898-E94337094078}"/>
              </a:ext>
            </a:extLst>
          </p:cNvPr>
          <p:cNvSpPr txBox="1"/>
          <p:nvPr/>
        </p:nvSpPr>
        <p:spPr>
          <a:xfrm>
            <a:off x="5137744" y="3078491"/>
            <a:ext cx="20177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Ezra Med" pitchFamily="2" charset="77"/>
              </a:rPr>
              <a:t>PRESTAM ATENÇÃO</a:t>
            </a:r>
          </a:p>
          <a:p>
            <a:pPr algn="ctr"/>
            <a:r>
              <a:rPr lang="pt-BR" sz="1200" dirty="0">
                <a:latin typeface="Ezra Med" pitchFamily="2" charset="77"/>
              </a:rPr>
              <a:t>EM ANÚNCIOS NAS REDES SOCIAIS</a:t>
            </a:r>
            <a:endParaRPr lang="pt-BR" sz="1200" dirty="0">
              <a:solidFill>
                <a:srgbClr val="FF2148"/>
              </a:solidFill>
              <a:latin typeface="Ezra Med" pitchFamily="2" charset="77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01A988-B847-9809-2D56-051EABA3311D}"/>
              </a:ext>
            </a:extLst>
          </p:cNvPr>
          <p:cNvSpPr txBox="1"/>
          <p:nvPr/>
        </p:nvSpPr>
        <p:spPr>
          <a:xfrm>
            <a:off x="723122" y="12522419"/>
            <a:ext cx="61737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Ezra" pitchFamily="2" charset="77"/>
              </a:rPr>
              <a:t>Para uma data que remete amor, cuidado e carinho, </a:t>
            </a:r>
            <a:r>
              <a:rPr lang="pt-BR" sz="1600" b="1" dirty="0">
                <a:latin typeface="Ezra" pitchFamily="2" charset="77"/>
              </a:rPr>
              <a:t>colabore com influenciadores para criarem conteúdos autênticos e emocionantes, como: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C7D1833-A3EF-26D8-C6CB-DD5D6B035E9A}"/>
              </a:ext>
            </a:extLst>
          </p:cNvPr>
          <p:cNvSpPr txBox="1"/>
          <p:nvPr/>
        </p:nvSpPr>
        <p:spPr>
          <a:xfrm>
            <a:off x="1319582" y="13908978"/>
            <a:ext cx="1530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Ezra Med" pitchFamily="2" charset="77"/>
              </a:rPr>
              <a:t>DICAS DE PRESENTES COM OS PRODUTOS OU SOLUÇÕES DA SUA MARCA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AF0413F-3668-E924-FDB0-077A6E9201E5}"/>
              </a:ext>
            </a:extLst>
          </p:cNvPr>
          <p:cNvSpPr txBox="1"/>
          <p:nvPr/>
        </p:nvSpPr>
        <p:spPr>
          <a:xfrm>
            <a:off x="4762500" y="13900222"/>
            <a:ext cx="1530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Ezra Med" pitchFamily="2" charset="77"/>
              </a:rPr>
              <a:t>HISTÓRIAS INSPIRADORAS DE MÃES PARA GERAR CONEXÃO COM SUA MARCA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3B14263-5329-FD2F-B6E5-2634392F8897}"/>
              </a:ext>
            </a:extLst>
          </p:cNvPr>
          <p:cNvSpPr txBox="1"/>
          <p:nvPr/>
        </p:nvSpPr>
        <p:spPr>
          <a:xfrm>
            <a:off x="3041041" y="13690296"/>
            <a:ext cx="15309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Ezra Med" pitchFamily="2" charset="77"/>
              </a:rPr>
              <a:t>LOOKS COMBINANDO ENTRE MÃES</a:t>
            </a:r>
          </a:p>
          <a:p>
            <a:pPr algn="ctr"/>
            <a:r>
              <a:rPr lang="pt-BR" sz="1200" dirty="0">
                <a:latin typeface="Ezra Med" pitchFamily="2" charset="77"/>
              </a:rPr>
              <a:t>E FILHOS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40F71FA-6FC2-A6B3-4579-3C9A133E957A}"/>
              </a:ext>
            </a:extLst>
          </p:cNvPr>
          <p:cNvSpPr txBox="1"/>
          <p:nvPr/>
        </p:nvSpPr>
        <p:spPr>
          <a:xfrm>
            <a:off x="3041041" y="14820305"/>
            <a:ext cx="1530959" cy="419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Ezra Med" pitchFamily="2" charset="77"/>
              </a:rPr>
              <a:t>SORTEIOS ESPECIAIS</a:t>
            </a:r>
          </a:p>
        </p:txBody>
      </p:sp>
      <p:pic>
        <p:nvPicPr>
          <p:cNvPr id="25" name="Imagem 24" descr="Uma imagem contendo placa, garrafa, lendo, desenho&#10;&#10;O conteúdo gerado por IA pode estar incorreto.">
            <a:extLst>
              <a:ext uri="{FF2B5EF4-FFF2-40B4-BE49-F238E27FC236}">
                <a16:creationId xmlns:a16="http://schemas.microsoft.com/office/drawing/2014/main" id="{48615F9D-1447-3811-92A1-ACEF2E9B0B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0" y="9544007"/>
            <a:ext cx="6297521" cy="997814"/>
          </a:xfrm>
          <a:prstGeom prst="rect">
            <a:avLst/>
          </a:prstGeom>
        </p:spPr>
      </p:pic>
      <p:pic>
        <p:nvPicPr>
          <p:cNvPr id="27" name="Imagem 26" descr="Uma imagem contendo placa, jogador, segurando, placar&#10;&#10;O conteúdo gerado por IA pode estar incorreto.">
            <a:extLst>
              <a:ext uri="{FF2B5EF4-FFF2-40B4-BE49-F238E27FC236}">
                <a16:creationId xmlns:a16="http://schemas.microsoft.com/office/drawing/2014/main" id="{AD9B8FDF-E396-E4AA-46A7-8D72266A5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91" y="11366403"/>
            <a:ext cx="5725019" cy="84396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D3DCEF07-3795-C3B7-BCAF-9D3F21D0B441}"/>
              </a:ext>
            </a:extLst>
          </p:cNvPr>
          <p:cNvSpPr txBox="1"/>
          <p:nvPr/>
        </p:nvSpPr>
        <p:spPr>
          <a:xfrm>
            <a:off x="1588820" y="5372441"/>
            <a:ext cx="444236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" dirty="0">
                <a:latin typeface="Ezra Light" pitchFamily="2" charset="77"/>
              </a:rPr>
              <a:t>Fonte: TGI - Português-TG BR 2024 R3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EAA4B1A-7FA4-9174-B939-A42555749E18}"/>
              </a:ext>
            </a:extLst>
          </p:cNvPr>
          <p:cNvSpPr txBox="1"/>
          <p:nvPr/>
        </p:nvSpPr>
        <p:spPr>
          <a:xfrm>
            <a:off x="723122" y="16057802"/>
            <a:ext cx="6173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Ezra" pitchFamily="2" charset="77"/>
              </a:rPr>
              <a:t>Para te auxiliar na gestão e desenvolvimento</a:t>
            </a:r>
          </a:p>
          <a:p>
            <a:pPr algn="ctr"/>
            <a:r>
              <a:rPr lang="pt-BR" sz="1600" b="1" dirty="0">
                <a:latin typeface="Ezra" pitchFamily="2" charset="77"/>
              </a:rPr>
              <a:t>das suas campanhas para o Dia das Mães,</a:t>
            </a:r>
          </a:p>
        </p:txBody>
      </p:sp>
      <p:pic>
        <p:nvPicPr>
          <p:cNvPr id="42" name="Imagem 41" descr="Uma imagem contendo desenho, trem, placa, pista&#10;&#10;O conteúdo gerado por IA pode estar incorreto.">
            <a:extLst>
              <a:ext uri="{FF2B5EF4-FFF2-40B4-BE49-F238E27FC236}">
                <a16:creationId xmlns:a16="http://schemas.microsoft.com/office/drawing/2014/main" id="{25C56490-FA78-2D1D-7FEF-F7A012AE16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40" y="16756497"/>
            <a:ext cx="6297521" cy="1461603"/>
          </a:xfrm>
          <a:prstGeom prst="rect">
            <a:avLst/>
          </a:prstGeom>
        </p:spPr>
      </p:pic>
      <p:pic>
        <p:nvPicPr>
          <p:cNvPr id="55" name="Imagem 54" descr="Uma imagem contendo comida&#10;&#10;O conteúdo gerado por IA pode estar incorreto.">
            <a:extLst>
              <a:ext uri="{FF2B5EF4-FFF2-40B4-BE49-F238E27FC236}">
                <a16:creationId xmlns:a16="http://schemas.microsoft.com/office/drawing/2014/main" id="{05B951B1-6E43-F9F2-3FD0-EF59C5232B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2826"/>
            <a:ext cx="7620000" cy="31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83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517CBAD0F6216499B90BA789546B964" ma:contentTypeVersion="14" ma:contentTypeDescription="Crie um novo documento." ma:contentTypeScope="" ma:versionID="53c82b678280445aef1a228281a0a275">
  <xsd:schema xmlns:xsd="http://www.w3.org/2001/XMLSchema" xmlns:xs="http://www.w3.org/2001/XMLSchema" xmlns:p="http://schemas.microsoft.com/office/2006/metadata/properties" xmlns:ns2="06f4a1d6-9ba8-4a83-a656-07ad5a1ade88" xmlns:ns3="631a5786-a85c-4ac4-8cb3-f8207959b55b" targetNamespace="http://schemas.microsoft.com/office/2006/metadata/properties" ma:root="true" ma:fieldsID="8ae339de338b68fcef8c8a67bc1f0b21" ns2:_="" ns3:_="">
    <xsd:import namespace="06f4a1d6-9ba8-4a83-a656-07ad5a1ade88"/>
    <xsd:import namespace="631a5786-a85c-4ac4-8cb3-f8207959b5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f4a1d6-9ba8-4a83-a656-07ad5a1ade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73ff7c9e-d44a-462f-af84-614535255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1a5786-a85c-4ac4-8cb3-f8207959b5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eefb2d6-18f3-4d07-a2a7-97c6598eed8d}" ma:internalName="TaxCatchAll" ma:showField="CatchAllData" ma:web="631a5786-a85c-4ac4-8cb3-f8207959b5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31a5786-a85c-4ac4-8cb3-f8207959b55b" xsi:nil="true"/>
    <lcf76f155ced4ddcb4097134ff3c332f xmlns="06f4a1d6-9ba8-4a83-a656-07ad5a1ade8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48207A-F619-4A3A-B250-75AF4A3BC6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f4a1d6-9ba8-4a83-a656-07ad5a1ade88"/>
    <ds:schemaRef ds:uri="631a5786-a85c-4ac4-8cb3-f8207959b5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12722C-438F-43A0-A4C1-38F347465DE9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http://purl.org/dc/terms/"/>
    <ds:schemaRef ds:uri="http://schemas.microsoft.com/office/2006/metadata/properties"/>
    <ds:schemaRef ds:uri="6ae015ab-a9dc-4117-bbe9-035f0274456e"/>
    <ds:schemaRef ds:uri="http://purl.org/dc/elements/1.1/"/>
    <ds:schemaRef ds:uri="http://schemas.openxmlformats.org/package/2006/metadata/core-properties"/>
    <ds:schemaRef ds:uri="631a5786-a85c-4ac4-8cb3-f8207959b55b"/>
    <ds:schemaRef ds:uri="06f4a1d6-9ba8-4a83-a656-07ad5a1ade88"/>
  </ds:schemaRefs>
</ds:datastoreItem>
</file>

<file path=customXml/itemProps3.xml><?xml version="1.0" encoding="utf-8"?>
<ds:datastoreItem xmlns:ds="http://schemas.openxmlformats.org/officeDocument/2006/customXml" ds:itemID="{92755CF5-DE7A-4BF1-8B34-93EDCC2DD4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2188</TotalTime>
  <Words>238</Words>
  <Application>Microsoft Macintosh PowerPoint</Application>
  <PresentationFormat>Personalizar</PresentationFormat>
  <Paragraphs>36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1" baseType="lpstr">
      <vt:lpstr>Aptos</vt:lpstr>
      <vt:lpstr>Calibri</vt:lpstr>
      <vt:lpstr>Ezra</vt:lpstr>
      <vt:lpstr>Ezra Black</vt:lpstr>
      <vt:lpstr>Ezra Light</vt:lpstr>
      <vt:lpstr>Ezra Med</vt:lpstr>
      <vt:lpstr>Ezra SemBd</vt:lpstr>
      <vt:lpstr>Verdana</vt:lpstr>
      <vt:lpstr>Office Theme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</dc:title>
  <cp:lastModifiedBy>Carolina Tomchinsky</cp:lastModifiedBy>
  <cp:revision>295</cp:revision>
  <dcterms:created xsi:type="dcterms:W3CDTF">2024-03-26T14:29:48Z</dcterms:created>
  <dcterms:modified xsi:type="dcterms:W3CDTF">2025-03-26T21:47:00Z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2024-03-14T00:00:00Z</vt:filetime>
  </property>
  <property fmtid="{D5CDD505-2E9C-101B-9397-08002B2CF9AE}" pid="3" name="LastSaved">
    <vt:filetime>2024-03-26T00:00:00Z</vt:filetime>
  </property>
  <property fmtid="{D5CDD505-2E9C-101B-9397-08002B2CF9AE}" pid="4" name="ContentTypeId">
    <vt:lpwstr>0x0101009517CBAD0F6216499B90BA789546B964</vt:lpwstr>
  </property>
  <property fmtid="{D5CDD505-2E9C-101B-9397-08002B2CF9AE}" pid="5" name="MediaServiceImageTags">
    <vt:lpwstr/>
  </property>
</Properties>
</file>